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58" r:id="rId5"/>
    <p:sldId id="263" r:id="rId6"/>
    <p:sldId id="259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948" autoAdjust="0"/>
  </p:normalViewPr>
  <p:slideViewPr>
    <p:cSldViewPr snapToGrid="0">
      <p:cViewPr varScale="1">
        <p:scale>
          <a:sx n="58" d="100"/>
          <a:sy n="58" d="100"/>
        </p:scale>
        <p:origin x="9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19B2A-9FD1-4837-95C8-D9FEC560E620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62DBD-189C-4B05-A7B5-8E20C9C5A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04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I learn from previous students so I can</a:t>
            </a:r>
            <a:r>
              <a:rPr lang="en-US" baseline="0" dirty="0" smtClean="0"/>
              <a:t> sort future students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 I learn is what distinguishes each house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62DBD-189C-4B05-A7B5-8E20C9C5A7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1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62DBD-189C-4B05-A7B5-8E20C9C5A7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40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I gathered some data</a:t>
            </a:r>
            <a:r>
              <a:rPr lang="en-US" baseline="0" dirty="0" smtClean="0"/>
              <a:t> from 80 previous students to learn from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Some of them help distinguish classes, others not so much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62DBD-189C-4B05-A7B5-8E20C9C5A7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61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Height is super easy to measure!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does not separate clearly by house :/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62DBD-189C-4B05-A7B5-8E20C9C5A7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35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What does the interaction tell us?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62DBD-189C-4B05-A7B5-8E20C9C5A7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79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PCA is data</a:t>
            </a:r>
            <a:r>
              <a:rPr lang="en-US" baseline="0" dirty="0" smtClean="0"/>
              <a:t> scaled by the first two eigenvectors of the covariance matrix, duh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More simply, it is a projection of our 6 dimensional data into 2d space that preserves the variance between 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62DBD-189C-4B05-A7B5-8E20C9C5A7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74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042-F7D8-42F3-8B63-4FCD53623157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5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042-F7D8-42F3-8B63-4FCD53623157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2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042-F7D8-42F3-8B63-4FCD53623157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46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042-F7D8-42F3-8B63-4FCD53623157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3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042-F7D8-42F3-8B63-4FCD53623157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1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042-F7D8-42F3-8B63-4FCD53623157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6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042-F7D8-42F3-8B63-4FCD53623157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4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042-F7D8-42F3-8B63-4FCD53623157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042-F7D8-42F3-8B63-4FCD53623157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61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042-F7D8-42F3-8B63-4FCD53623157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06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042-F7D8-42F3-8B63-4FCD53623157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0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3D042-F7D8-42F3-8B63-4FCD53623157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4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orting ha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419" y="891106"/>
            <a:ext cx="6151104" cy="554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34171" y="1838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8" name="Picture 4" descr="Harry Potter sample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0" y="616693"/>
            <a:ext cx="50863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260008" y="3274520"/>
            <a:ext cx="2867027" cy="1363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Machine Learning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09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Harry Potter sample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083" y="-11584"/>
            <a:ext cx="203835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sorting h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846" y="273806"/>
            <a:ext cx="3410779" cy="307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o Chang holding out her wand from the Order of the Phoenix 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2"/>
          <a:stretch/>
        </p:blipFill>
        <p:spPr bwMode="auto">
          <a:xfrm>
            <a:off x="390371" y="93574"/>
            <a:ext cx="1723563" cy="157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draco malfoy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16"/>
          <a:stretch/>
        </p:blipFill>
        <p:spPr bwMode="auto">
          <a:xfrm>
            <a:off x="377440" y="1787037"/>
            <a:ext cx="1259093" cy="135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edric diggor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1" y="3209664"/>
            <a:ext cx="1246162" cy="166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ottermore Hufflepuff House Crest illustrati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290" y="3230092"/>
            <a:ext cx="1161287" cy="11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ottermore Ravenclaw House Crest illustrati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431" y="93573"/>
            <a:ext cx="1161288" cy="11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ottermore Slytherin House Crest illustrati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25" y="1663833"/>
            <a:ext cx="1157287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hermione grange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90" y="4889469"/>
            <a:ext cx="1411623" cy="18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ottermore Gryffindor House Crest illustration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290" y="4669874"/>
            <a:ext cx="1161288" cy="11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stCxn id="2050" idx="3"/>
          </p:cNvCxnSpPr>
          <p:nvPr/>
        </p:nvCxnSpPr>
        <p:spPr>
          <a:xfrm>
            <a:off x="2828719" y="674217"/>
            <a:ext cx="2128871" cy="17886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54" idx="3"/>
          </p:cNvCxnSpPr>
          <p:nvPr/>
        </p:nvCxnSpPr>
        <p:spPr>
          <a:xfrm>
            <a:off x="2657212" y="2242477"/>
            <a:ext cx="2212243" cy="33547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60" idx="3"/>
          </p:cNvCxnSpPr>
          <p:nvPr/>
        </p:nvCxnSpPr>
        <p:spPr>
          <a:xfrm flipV="1">
            <a:off x="2694577" y="2669331"/>
            <a:ext cx="2174878" cy="114140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62" idx="3"/>
          </p:cNvCxnSpPr>
          <p:nvPr/>
        </p:nvCxnSpPr>
        <p:spPr>
          <a:xfrm flipV="1">
            <a:off x="2694578" y="2821121"/>
            <a:ext cx="2263012" cy="242939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694577" y="0"/>
            <a:ext cx="8377375" cy="68580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29513" y="983012"/>
            <a:ext cx="204076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a.k.a. Train</a:t>
            </a:r>
            <a:endParaRPr lang="en-US" sz="3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384713" y="1909247"/>
            <a:ext cx="7711846" cy="4612759"/>
            <a:chOff x="4384713" y="1909247"/>
            <a:chExt cx="7711846" cy="4612759"/>
          </a:xfrm>
        </p:grpSpPr>
        <p:pic>
          <p:nvPicPr>
            <p:cNvPr id="35" name="Picture 2" descr="Image result for sorting hat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3677" y="3971441"/>
              <a:ext cx="2213707" cy="1994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Image may contain: 1 person, smiling, mountain, outdoor, nature and water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4713" y="3357056"/>
              <a:ext cx="3164950" cy="316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12" descr="Pottermore Hufflepuff House Crest illustration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5272" y="4391380"/>
              <a:ext cx="1161287" cy="1161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Straight Arrow Connector 24"/>
            <p:cNvCxnSpPr>
              <a:stCxn id="2068" idx="3"/>
            </p:cNvCxnSpPr>
            <p:nvPr/>
          </p:nvCxnSpPr>
          <p:spPr>
            <a:xfrm>
              <a:off x="7549663" y="4939531"/>
              <a:ext cx="83417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5" idx="3"/>
              <a:endCxn id="37" idx="1"/>
            </p:cNvCxnSpPr>
            <p:nvPr/>
          </p:nvCxnSpPr>
          <p:spPr>
            <a:xfrm>
              <a:off x="9897384" y="4968607"/>
              <a:ext cx="1037888" cy="3417"/>
            </a:xfrm>
            <a:prstGeom prst="straightConnector1">
              <a:avLst/>
            </a:prstGeom>
            <a:ln w="762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pic>
          <p:nvPicPr>
            <p:cNvPr id="2070" name="Picture 22" descr="Harry Potter sample text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3640" y="1909247"/>
              <a:ext cx="1495425" cy="13716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9110971" y="3152001"/>
              <a:ext cx="2040762" cy="5539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latin typeface="Courier New" panose="02070309020205020404" pitchFamily="49" charset="0"/>
                  <a:cs typeface="Courier New" panose="02070309020205020404" pitchFamily="49" charset="0"/>
                </a:rPr>
                <a:t>Classify</a:t>
              </a:r>
              <a:endParaRPr lang="en-US" sz="3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01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83348935"/>
                  </p:ext>
                </p:extLst>
              </p:nvPr>
            </p:nvGraphicFramePr>
            <p:xfrm>
              <a:off x="838200" y="1825625"/>
              <a:ext cx="9649860" cy="318419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29972">
                      <a:extLst>
                        <a:ext uri="{9D8B030D-6E8A-4147-A177-3AD203B41FA5}">
                          <a16:colId xmlns:a16="http://schemas.microsoft.com/office/drawing/2014/main" val="1199726322"/>
                        </a:ext>
                      </a:extLst>
                    </a:gridCol>
                    <a:gridCol w="1929972">
                      <a:extLst>
                        <a:ext uri="{9D8B030D-6E8A-4147-A177-3AD203B41FA5}">
                          <a16:colId xmlns:a16="http://schemas.microsoft.com/office/drawing/2014/main" val="1065974346"/>
                        </a:ext>
                      </a:extLst>
                    </a:gridCol>
                    <a:gridCol w="1929972">
                      <a:extLst>
                        <a:ext uri="{9D8B030D-6E8A-4147-A177-3AD203B41FA5}">
                          <a16:colId xmlns:a16="http://schemas.microsoft.com/office/drawing/2014/main" val="2004348151"/>
                        </a:ext>
                      </a:extLst>
                    </a:gridCol>
                    <a:gridCol w="1929972">
                      <a:extLst>
                        <a:ext uri="{9D8B030D-6E8A-4147-A177-3AD203B41FA5}">
                          <a16:colId xmlns:a16="http://schemas.microsoft.com/office/drawing/2014/main" val="161095168"/>
                        </a:ext>
                      </a:extLst>
                    </a:gridCol>
                    <a:gridCol w="1929972">
                      <a:extLst>
                        <a:ext uri="{9D8B030D-6E8A-4147-A177-3AD203B41FA5}">
                          <a16:colId xmlns:a16="http://schemas.microsoft.com/office/drawing/2014/main" val="1011754555"/>
                        </a:ext>
                      </a:extLst>
                    </a:gridCol>
                  </a:tblGrid>
                  <a:tr h="586259"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Samples</a:t>
                          </a:r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Feature 1</a:t>
                          </a:r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Feature N</a:t>
                          </a:r>
                          <a:endParaRPr lang="en-US" sz="3000" dirty="0"/>
                        </a:p>
                      </a:txBody>
                      <a:tcPr>
                        <a:lnR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Class</a:t>
                          </a:r>
                          <a:endParaRPr lang="en-US" sz="3000" dirty="0"/>
                        </a:p>
                      </a:txBody>
                      <a:tcPr>
                        <a:lnL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92608783"/>
                      </a:ext>
                    </a:extLst>
                  </a:tr>
                  <a:tr h="586259"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Sample 1</a:t>
                          </a:r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Observation</a:t>
                          </a:r>
                          <a:r>
                            <a:rPr lang="en-US" sz="3000" baseline="0" dirty="0" smtClean="0"/>
                            <a:t> 1, 1</a:t>
                          </a:r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3000" dirty="0"/>
                        </a:p>
                        <a:p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Observation 1, N</a:t>
                          </a:r>
                          <a:endParaRPr lang="en-US" sz="3000" dirty="0"/>
                        </a:p>
                      </a:txBody>
                      <a:tcPr>
                        <a:lnR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Class 1</a:t>
                          </a:r>
                          <a:endParaRPr lang="en-US" sz="3000" dirty="0"/>
                        </a:p>
                      </a:txBody>
                      <a:tcPr>
                        <a:lnL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59590492"/>
                      </a:ext>
                    </a:extLst>
                  </a:tr>
                  <a:tr h="586259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3000" dirty="0"/>
                        </a:p>
                      </a:txBody>
                      <a:tcPr>
                        <a:lnR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3000" dirty="0"/>
                        </a:p>
                      </a:txBody>
                      <a:tcPr>
                        <a:lnL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92819398"/>
                      </a:ext>
                    </a:extLst>
                  </a:tr>
                  <a:tr h="586259"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Sample M</a:t>
                          </a:r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Observation</a:t>
                          </a:r>
                          <a:r>
                            <a:rPr lang="en-US" sz="3000" baseline="0" dirty="0" smtClean="0"/>
                            <a:t> M, 1</a:t>
                          </a:r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3000" dirty="0"/>
                        </a:p>
                        <a:p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Observation M,</a:t>
                          </a:r>
                          <a:r>
                            <a:rPr lang="en-US" sz="3000" baseline="0" dirty="0" smtClean="0"/>
                            <a:t> N</a:t>
                          </a:r>
                          <a:endParaRPr lang="en-US" sz="3000" dirty="0"/>
                        </a:p>
                      </a:txBody>
                      <a:tcPr>
                        <a:lnR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Class M</a:t>
                          </a:r>
                          <a:endParaRPr lang="en-US" sz="3000" dirty="0"/>
                        </a:p>
                      </a:txBody>
                      <a:tcPr>
                        <a:lnL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283834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83348935"/>
                  </p:ext>
                </p:extLst>
              </p:nvPr>
            </p:nvGraphicFramePr>
            <p:xfrm>
              <a:off x="838200" y="1825625"/>
              <a:ext cx="9649860" cy="318419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29972">
                      <a:extLst>
                        <a:ext uri="{9D8B030D-6E8A-4147-A177-3AD203B41FA5}">
                          <a16:colId xmlns:a16="http://schemas.microsoft.com/office/drawing/2014/main" val="1199726322"/>
                        </a:ext>
                      </a:extLst>
                    </a:gridCol>
                    <a:gridCol w="1929972">
                      <a:extLst>
                        <a:ext uri="{9D8B030D-6E8A-4147-A177-3AD203B41FA5}">
                          <a16:colId xmlns:a16="http://schemas.microsoft.com/office/drawing/2014/main" val="1065974346"/>
                        </a:ext>
                      </a:extLst>
                    </a:gridCol>
                    <a:gridCol w="1929972">
                      <a:extLst>
                        <a:ext uri="{9D8B030D-6E8A-4147-A177-3AD203B41FA5}">
                          <a16:colId xmlns:a16="http://schemas.microsoft.com/office/drawing/2014/main" val="2004348151"/>
                        </a:ext>
                      </a:extLst>
                    </a:gridCol>
                    <a:gridCol w="1929972">
                      <a:extLst>
                        <a:ext uri="{9D8B030D-6E8A-4147-A177-3AD203B41FA5}">
                          <a16:colId xmlns:a16="http://schemas.microsoft.com/office/drawing/2014/main" val="161095168"/>
                        </a:ext>
                      </a:extLst>
                    </a:gridCol>
                    <a:gridCol w="1929972">
                      <a:extLst>
                        <a:ext uri="{9D8B030D-6E8A-4147-A177-3AD203B41FA5}">
                          <a16:colId xmlns:a16="http://schemas.microsoft.com/office/drawing/2014/main" val="1011754555"/>
                        </a:ext>
                      </a:extLst>
                    </a:gridCol>
                  </a:tblGrid>
                  <a:tr h="586259"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Samples</a:t>
                          </a:r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Feature 1</a:t>
                          </a:r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949" t="-12500" r="-201899" b="-478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Feature N</a:t>
                          </a:r>
                          <a:endParaRPr lang="en-US" sz="3000" dirty="0"/>
                        </a:p>
                      </a:txBody>
                      <a:tcPr>
                        <a:lnR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Class</a:t>
                          </a:r>
                          <a:endParaRPr lang="en-US" sz="3000" dirty="0"/>
                        </a:p>
                      </a:txBody>
                      <a:tcPr>
                        <a:lnL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92608783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Sample 1</a:t>
                          </a:r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Observation</a:t>
                          </a:r>
                          <a:r>
                            <a:rPr lang="en-US" sz="3000" baseline="0" dirty="0" smtClean="0"/>
                            <a:t> 1, 1</a:t>
                          </a:r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949" t="-65060" r="-201899" b="-1765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Observation 1, N</a:t>
                          </a:r>
                          <a:endParaRPr lang="en-US" sz="3000" dirty="0"/>
                        </a:p>
                      </a:txBody>
                      <a:tcPr>
                        <a:lnR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Class 1</a:t>
                          </a:r>
                          <a:endParaRPr lang="en-US" sz="3000" dirty="0"/>
                        </a:p>
                      </a:txBody>
                      <a:tcPr>
                        <a:lnL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59590492"/>
                      </a:ext>
                    </a:extLst>
                  </a:tr>
                  <a:tr h="5862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5" t="-285417" r="-400946" b="-205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315" t="-285417" r="-300946" b="-205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949" t="-285417" r="-201899" b="-205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00000" t="-285417" r="-101262" b="-205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00000" t="-285417" r="-1262" b="-2052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2819398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Sample M</a:t>
                          </a:r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Observation</a:t>
                          </a:r>
                          <a:r>
                            <a:rPr lang="en-US" sz="3000" baseline="0" dirty="0" smtClean="0"/>
                            <a:t> M, 1</a:t>
                          </a:r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949" t="-224242" r="-201899" b="-193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Observation M,</a:t>
                          </a:r>
                          <a:r>
                            <a:rPr lang="en-US" sz="3000" baseline="0" dirty="0" smtClean="0"/>
                            <a:t> N</a:t>
                          </a:r>
                          <a:endParaRPr lang="en-US" sz="3000" dirty="0"/>
                        </a:p>
                      </a:txBody>
                      <a:tcPr>
                        <a:lnR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 smtClean="0"/>
                            <a:t>Class M</a:t>
                          </a:r>
                          <a:endParaRPr lang="en-US" sz="3000" dirty="0"/>
                        </a:p>
                      </a:txBody>
                      <a:tcPr>
                        <a:lnL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2838346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098" name="Picture 2" descr="Harry Potter sampl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761" y="1394064"/>
            <a:ext cx="968146" cy="59324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arry Potter sample tex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97" y="4896864"/>
            <a:ext cx="1561692" cy="65563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09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175" y="1019175"/>
            <a:ext cx="7210425" cy="4819650"/>
          </a:xfrm>
          <a:prstGeom prst="rect">
            <a:avLst/>
          </a:prstGeom>
        </p:spPr>
      </p:pic>
      <p:pic>
        <p:nvPicPr>
          <p:cNvPr id="3074" name="Picture 2" descr="Harry Potter sample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8" y="170628"/>
            <a:ext cx="4499254" cy="118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232156" y="5484882"/>
            <a:ext cx="2721145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Features</a:t>
            </a:r>
            <a:endParaRPr lang="en-US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1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from 80 Hogwarts students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2" y="2226317"/>
            <a:ext cx="12059798" cy="3136293"/>
          </a:xfrm>
        </p:spPr>
      </p:pic>
    </p:spTree>
    <p:extLst>
      <p:ext uri="{BB962C8B-B14F-4D97-AF65-F5344CB8AC3E}">
        <p14:creationId xmlns:p14="http://schemas.microsoft.com/office/powerpoint/2010/main" val="206371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89" y="2364977"/>
            <a:ext cx="10839311" cy="3716335"/>
          </a:xfrm>
          <a:ln w="38100">
            <a:solidFill>
              <a:schemeClr val="tx1"/>
            </a:solidFill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Height does not separate Houses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6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-0.35718 " pathEditMode="fixed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68" y="286008"/>
            <a:ext cx="6433850" cy="6433850"/>
          </a:xfr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</p:pic>
      <p:cxnSp>
        <p:nvCxnSpPr>
          <p:cNvPr id="6" name="Straight Connector 5"/>
          <p:cNvCxnSpPr/>
          <p:nvPr/>
        </p:nvCxnSpPr>
        <p:spPr>
          <a:xfrm>
            <a:off x="3657600" y="2974554"/>
            <a:ext cx="5398265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657600" y="3776950"/>
            <a:ext cx="5398265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0629" y="1267097"/>
            <a:ext cx="252113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 smtClean="0"/>
              <a:t>Interaction</a:t>
            </a:r>
            <a:r>
              <a:rPr lang="en-US" sz="3000" dirty="0" smtClean="0"/>
              <a:t> between bravery and height is dominated by effects of bravery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6248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335" y="296842"/>
            <a:ext cx="7381302" cy="6561158"/>
          </a:xfrm>
          <a:ln w="381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21187" y="1751681"/>
            <a:ext cx="24391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More pairwise comparisons of interactions!</a:t>
            </a:r>
            <a:endParaRPr 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10212637" y="2181497"/>
            <a:ext cx="1844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Let’s not draw more lines though…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6847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22" y="499096"/>
            <a:ext cx="7043403" cy="5544258"/>
          </a:xfrm>
        </p:spPr>
      </p:pic>
      <p:sp>
        <p:nvSpPr>
          <p:cNvPr id="5" name="TextBox 4"/>
          <p:cNvSpPr txBox="1"/>
          <p:nvPr/>
        </p:nvSpPr>
        <p:spPr>
          <a:xfrm>
            <a:off x="132202" y="2346594"/>
            <a:ext cx="4219461" cy="147732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You mere muggles can only view things in up to two dimensions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22617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197</Words>
  <Application>Microsoft Office PowerPoint</Application>
  <PresentationFormat>Widescreen</PresentationFormat>
  <Paragraphs>46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PowerPoint Presentation</vt:lpstr>
      <vt:lpstr>Data</vt:lpstr>
      <vt:lpstr>PowerPoint Presentation</vt:lpstr>
      <vt:lpstr>Features from 80 Hogwarts students</vt:lpstr>
      <vt:lpstr>Height does not separate Houses</vt:lpstr>
      <vt:lpstr>PowerPoint Presentation</vt:lpstr>
      <vt:lpstr>PowerPoint Presentation</vt:lpstr>
      <vt:lpstr>PowerPoint Presentation</vt:lpstr>
    </vt:vector>
  </TitlesOfParts>
  <Company>Boston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Silverstein</dc:creator>
  <cp:lastModifiedBy>Michael Silverstein</cp:lastModifiedBy>
  <cp:revision>8</cp:revision>
  <dcterms:created xsi:type="dcterms:W3CDTF">2018-11-15T03:02:44Z</dcterms:created>
  <dcterms:modified xsi:type="dcterms:W3CDTF">2018-11-15T04:19:29Z</dcterms:modified>
</cp:coreProperties>
</file>